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8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8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9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8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264A-D23C-44AA-9AD7-949700A42A0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6916-D855-4382-86F6-2838D5DD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00"/>
          <a:stretch/>
        </p:blipFill>
        <p:spPr>
          <a:xfrm>
            <a:off x="1619672" y="1777543"/>
            <a:ext cx="4754608" cy="4592681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619672" y="1201479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995936" y="1201479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619672" y="2569631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3995936" y="2569631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3995936" y="3937783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1619672" y="3937783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>
            <a:hlinkClick r:id="rId9" action="ppaction://hlinksldjump"/>
          </p:cNvPr>
          <p:cNvSpPr/>
          <p:nvPr/>
        </p:nvSpPr>
        <p:spPr>
          <a:xfrm>
            <a:off x="3995936" y="5301208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</p:txBody>
      </p:sp>
      <p:sp>
        <p:nvSpPr>
          <p:cNvPr id="9" name="Rectangle 8">
            <a:hlinkClick r:id="rId10" action="ppaction://hlinksldjump"/>
          </p:cNvPr>
          <p:cNvSpPr/>
          <p:nvPr/>
        </p:nvSpPr>
        <p:spPr>
          <a:xfrm>
            <a:off x="1619672" y="5301208"/>
            <a:ext cx="237626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</p:txBody>
      </p:sp>
      <p:sp>
        <p:nvSpPr>
          <p:cNvPr id="2" name="Action Button: End 1">
            <a:hlinkClick r:id="" action="ppaction://hlinkshowjump?jump=las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8462" y="332656"/>
            <a:ext cx="5426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Tro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̀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chơi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mảnh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ghép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6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00"/>
          <a:stretch/>
        </p:blipFill>
        <p:spPr>
          <a:xfrm>
            <a:off x="1619672" y="1268760"/>
            <a:ext cx="4754608" cy="4592681"/>
          </a:xfrm>
          <a:prstGeom prst="rect">
            <a:avLst/>
          </a:prstGeom>
        </p:spPr>
      </p:pic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51280" y="242048"/>
            <a:ext cx="0" cy="661595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1707" y="-13446"/>
            <a:ext cx="0" cy="644114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5495" y="179296"/>
            <a:ext cx="0" cy="644114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0171" y="6763872"/>
            <a:ext cx="8713694" cy="1344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5885" y="6687670"/>
            <a:ext cx="8448116" cy="224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495" y="6605867"/>
            <a:ext cx="8448116" cy="224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1" y="6136342"/>
            <a:ext cx="541244" cy="721659"/>
          </a:xfrm>
          <a:prstGeom prst="rect">
            <a:avLst/>
          </a:prstGeom>
        </p:spPr>
      </p:pic>
      <p:sp>
        <p:nvSpPr>
          <p:cNvPr id="15" name="Snip Single Corner Rectangle 14"/>
          <p:cNvSpPr/>
          <p:nvPr/>
        </p:nvSpPr>
        <p:spPr>
          <a:xfrm>
            <a:off x="539533" y="1766964"/>
            <a:ext cx="8424955" cy="2526132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err="1" smtClean="0">
                <a:solidFill>
                  <a:srgbClr val="FF0000"/>
                </a:solidFill>
              </a:rPr>
              <a:t>Dặn</a:t>
            </a:r>
            <a:r>
              <a:rPr lang="en-US" sz="3200" b="1" u="sng" dirty="0" smtClean="0">
                <a:solidFill>
                  <a:srgbClr val="FF0000"/>
                </a:solidFill>
              </a:rPr>
              <a:t> dò:</a:t>
            </a:r>
          </a:p>
          <a:p>
            <a:r>
              <a:rPr lang="en-US" sz="3200" dirty="0" smtClean="0"/>
              <a:t>- </a:t>
            </a:r>
            <a:r>
              <a:rPr lang="en-US" sz="3200" dirty="0" err="1" smtClean="0"/>
              <a:t>Xem</a:t>
            </a:r>
            <a:r>
              <a:rPr lang="en-US" sz="3200" dirty="0" smtClean="0"/>
              <a:t> </a:t>
            </a:r>
            <a:r>
              <a:rPr lang="en-US" sz="3200" dirty="0" err="1" smtClean="0"/>
              <a:t>lại</a:t>
            </a:r>
            <a:r>
              <a:rPr lang="en-US" sz="3200" dirty="0" smtClean="0"/>
              <a:t> </a:t>
            </a:r>
            <a:r>
              <a:rPr lang="en-US" sz="3200" dirty="0" err="1" smtClean="0"/>
              <a:t>bài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̀ </a:t>
            </a:r>
            <a:r>
              <a:rPr lang="en-US" sz="3200" dirty="0" err="1" smtClean="0"/>
              <a:t>tra</a:t>
            </a:r>
            <a:r>
              <a:rPr lang="en-US" sz="3200" dirty="0" smtClean="0"/>
              <a:t>̉ </a:t>
            </a:r>
            <a:r>
              <a:rPr lang="en-US" sz="3200" dirty="0" err="1" smtClean="0"/>
              <a:t>lời</a:t>
            </a:r>
            <a:r>
              <a:rPr lang="en-US" sz="3200" dirty="0" smtClean="0"/>
              <a:t> </a:t>
            </a:r>
            <a:r>
              <a:rPr lang="en-US" sz="3200" dirty="0" err="1" smtClean="0"/>
              <a:t>các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hỏi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smtClean="0"/>
              <a:t>SGK.</a:t>
            </a:r>
            <a:endParaRPr lang="en-US" sz="3200" dirty="0" smtClean="0"/>
          </a:p>
          <a:p>
            <a:r>
              <a:rPr lang="en-US" sz="3200" dirty="0" smtClean="0"/>
              <a:t>- </a:t>
            </a:r>
            <a:r>
              <a:rPr lang="en-US" sz="3200" dirty="0" err="1" smtClean="0"/>
              <a:t>Xem</a:t>
            </a:r>
            <a:r>
              <a:rPr lang="en-US" sz="3200" dirty="0" smtClean="0"/>
              <a:t> </a:t>
            </a:r>
            <a:r>
              <a:rPr lang="en-US" sz="3200" dirty="0" err="1" smtClean="0"/>
              <a:t>trước</a:t>
            </a:r>
            <a:r>
              <a:rPr lang="en-US" sz="3200" dirty="0" smtClean="0"/>
              <a:t> </a:t>
            </a:r>
            <a:r>
              <a:rPr lang="en-US" sz="3200" dirty="0" err="1" smtClean="0"/>
              <a:t>bài</a:t>
            </a:r>
            <a:r>
              <a:rPr lang="en-US" sz="3200" dirty="0" smtClean="0"/>
              <a:t> 10: </a:t>
            </a:r>
            <a:r>
              <a:rPr lang="en-US" sz="3200" dirty="0" err="1" smtClean="0"/>
              <a:t>Hê</a:t>
            </a:r>
            <a:r>
              <a:rPr lang="en-US" sz="3200" dirty="0" smtClean="0"/>
              <a:t>̣ </a:t>
            </a:r>
            <a:r>
              <a:rPr lang="en-US" sz="3200" dirty="0" err="1" smtClean="0"/>
              <a:t>điều</a:t>
            </a:r>
            <a:r>
              <a:rPr lang="en-US" sz="3200" dirty="0" smtClean="0"/>
              <a:t> </a:t>
            </a:r>
            <a:r>
              <a:rPr lang="en-US" sz="3200" dirty="0" err="1" smtClean="0"/>
              <a:t>hành</a:t>
            </a:r>
            <a:r>
              <a:rPr lang="en-US" sz="3200" dirty="0" smtClean="0"/>
              <a:t> </a:t>
            </a:r>
            <a:r>
              <a:rPr lang="en-US" sz="3200" dirty="0" err="1" smtClean="0"/>
              <a:t>làm</a:t>
            </a:r>
            <a:r>
              <a:rPr lang="en-US" sz="3200" dirty="0" smtClean="0"/>
              <a:t> </a:t>
            </a:r>
            <a:r>
              <a:rPr lang="en-US" sz="3200" dirty="0" err="1" smtClean="0"/>
              <a:t>những</a:t>
            </a:r>
            <a:r>
              <a:rPr lang="en-US" sz="3200" dirty="0" smtClean="0"/>
              <a:t> </a:t>
            </a:r>
            <a:r>
              <a:rPr lang="en-US" sz="3200" dirty="0" err="1" smtClean="0"/>
              <a:t>việc</a:t>
            </a:r>
            <a:r>
              <a:rPr lang="en-US" sz="3200" dirty="0" smtClean="0"/>
              <a:t> </a:t>
            </a:r>
            <a:r>
              <a:rPr lang="en-US" sz="3200" dirty="0" err="1" smtClean="0"/>
              <a:t>gi</a:t>
            </a:r>
            <a:r>
              <a:rPr lang="en-US" sz="3200" dirty="0" smtClean="0"/>
              <a:t>̀?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998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25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193" y="3353920"/>
            <a:ext cx="2857500" cy="28575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51280" y="242048"/>
            <a:ext cx="0" cy="661595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1707" y="-13446"/>
            <a:ext cx="0" cy="644114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5495" y="179296"/>
            <a:ext cx="0" cy="644114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0171" y="6763872"/>
            <a:ext cx="8713694" cy="1344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5885" y="6687670"/>
            <a:ext cx="8448116" cy="224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495" y="6605867"/>
            <a:ext cx="8448116" cy="224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71" y="6136342"/>
            <a:ext cx="541244" cy="7216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86987" y="2160585"/>
            <a:ext cx="4610614" cy="12959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199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Các</a:t>
            </a:r>
            <a:r>
              <a:rPr lang="en-US" sz="199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99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bạn</a:t>
            </a:r>
            <a:r>
              <a:rPr lang="en-US" sz="199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99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giỏi</a:t>
            </a:r>
            <a:r>
              <a:rPr lang="en-US" sz="199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quá!!!</a:t>
            </a:r>
            <a:endParaRPr lang="en-US" sz="199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329" y="151790"/>
            <a:ext cx="1607344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930" y="4284571"/>
            <a:ext cx="1607344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7" y="147582"/>
            <a:ext cx="2753560" cy="39512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86" y="3068170"/>
            <a:ext cx="226099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8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12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Vì </a:t>
            </a:r>
            <a:r>
              <a:rPr lang="nl-BE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sao trong nhà trường lại rất cần có một thời khóa biểu học tập cho tất cả các lớp?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63688" y="3537233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>
                <a:solidFill>
                  <a:schemeClr val="accent1">
                    <a:lumMod val="50000"/>
                  </a:schemeClr>
                </a:solidFill>
              </a:rPr>
              <a:t>Nhà trường rất cần thời khóa biểu để điều phối </a:t>
            </a:r>
            <a:r>
              <a:rPr lang="nl-BE" sz="3200" b="1" dirty="0" smtClean="0">
                <a:solidFill>
                  <a:schemeClr val="accent1">
                    <a:lumMod val="50000"/>
                  </a:schemeClr>
                </a:solidFill>
              </a:rPr>
              <a:t>qu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</a:rPr>
              <a:t>á</a:t>
            </a:r>
            <a:r>
              <a:rPr lang="nl-BE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3200" b="1" dirty="0">
                <a:solidFill>
                  <a:schemeClr val="accent1">
                    <a:lumMod val="50000"/>
                  </a:schemeClr>
                </a:solidFill>
              </a:rPr>
              <a:t>trình dạy và học.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accent1">
                    <a:lumMod val="50000"/>
                  </a:schemeClr>
                </a:solidFill>
              </a:rPr>
              <a:t>Phần mềm hệ thống quan trọng nhất là gì?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540568" y="344372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accent1">
                    <a:lumMod val="50000"/>
                  </a:schemeClr>
                </a:solidFill>
              </a:rPr>
              <a:t>Hệ điều hành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tx1"/>
                </a:solidFill>
              </a:rPr>
              <a:t>Phần mềm học gõ bàn phím bằng mười ngón có phải là hệ điều hành không? Vì sao?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27684" y="3474502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mềm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học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gõ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bàn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phím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bằng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mười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ngón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tay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không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phải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hệ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điều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hành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Vì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nó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không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điều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khiển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mọi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hoạt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động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của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máy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tính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cũng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như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việc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thực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hiện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các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mềm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4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Phần mềm máy tính được chia làm mấy loại? Đó là những loại nào?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27684" y="347450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mềm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máy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tính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được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chia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thành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loại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chính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là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mềm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hệ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thống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và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mềm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ứng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dụng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tx1"/>
                </a:solidFill>
              </a:rPr>
              <a:t>Vì sao cần có hệ thống đèn giao thông tại các ngã tư đường phố khi có đông người qua lại?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27684" y="347450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>
                <a:solidFill>
                  <a:schemeClr val="tx2">
                    <a:lumMod val="75000"/>
                  </a:schemeClr>
                </a:solidFill>
              </a:rPr>
              <a:t>Cần có đèn giao thông để điều phối hoạt động giao thông.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tx1"/>
                </a:solidFill>
              </a:rPr>
              <a:t>Hãy nêu các bước của quá trình ba bước và nêu ví dụ?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27684" y="347450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 </a:t>
            </a:r>
            <a:r>
              <a:rPr lang="nl-BE" sz="3200" b="1" dirty="0">
                <a:solidFill>
                  <a:schemeClr val="tx2">
                    <a:lumMod val="75000"/>
                  </a:schemeClr>
                </a:solidFill>
              </a:rPr>
              <a:t>Nhập (Input) </a:t>
            </a:r>
            <a:r>
              <a:rPr lang="nl-BE" sz="3200" b="1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</a:t>
            </a:r>
            <a:r>
              <a:rPr lang="nl-BE" sz="3200" b="1" dirty="0">
                <a:solidFill>
                  <a:schemeClr val="tx2">
                    <a:lumMod val="75000"/>
                  </a:schemeClr>
                </a:solidFill>
              </a:rPr>
              <a:t> Xử lý </a:t>
            </a:r>
            <a:r>
              <a:rPr lang="nl-BE" sz="3200" b="1" dirty="0">
                <a:solidFill>
                  <a:schemeClr val="tx2">
                    <a:lumMod val="75000"/>
                  </a:schemeClr>
                </a:solidFill>
                <a:sym typeface="Wingdings"/>
              </a:rPr>
              <a:t></a:t>
            </a:r>
            <a:r>
              <a:rPr lang="nl-BE" sz="3200" b="1" dirty="0">
                <a:solidFill>
                  <a:schemeClr val="tx2">
                    <a:lumMod val="75000"/>
                  </a:schemeClr>
                </a:solidFill>
              </a:rPr>
              <a:t> Xuất </a:t>
            </a:r>
            <a:r>
              <a:rPr lang="nl-BE" sz="3200" b="1" dirty="0" smtClean="0">
                <a:solidFill>
                  <a:schemeClr val="tx2">
                    <a:lumMod val="75000"/>
                  </a:schemeClr>
                </a:solidFill>
              </a:rPr>
              <a:t>(Output)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tx1"/>
                </a:solidFill>
              </a:rPr>
              <a:t>Cái gì được coi là bộ não của máy tính?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27684" y="347450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CPU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84"/>
            <a:ext cx="1873349" cy="18684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5536" y="3474502"/>
            <a:ext cx="1882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Đáp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án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1835696" y="332656"/>
            <a:ext cx="6984776" cy="211774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>
                <a:solidFill>
                  <a:schemeClr val="tx1"/>
                </a:solidFill>
              </a:rPr>
              <a:t>Nêu tên các phần mềm mà em đã học ở chương 2?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85003" y="3474501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schemeClr val="tx2">
                    <a:lumMod val="75000"/>
                  </a:schemeClr>
                </a:solidFill>
              </a:rPr>
              <a:t>Luyên tập chuột Mouse </a:t>
            </a:r>
            <a:r>
              <a:rPr lang="nl-BE" sz="3200" b="1" dirty="0" smtClean="0">
                <a:solidFill>
                  <a:schemeClr val="tx2">
                    <a:lumMod val="75000"/>
                  </a:schemeClr>
                </a:solidFill>
              </a:rPr>
              <a:t>Skills</a:t>
            </a:r>
          </a:p>
          <a:p>
            <a:r>
              <a:rPr lang="nl-BE" sz="3200" b="1" dirty="0" smtClean="0">
                <a:solidFill>
                  <a:schemeClr val="tx2">
                    <a:lumMod val="75000"/>
                  </a:schemeClr>
                </a:solidFill>
              </a:rPr>
              <a:t>Luyện </a:t>
            </a:r>
            <a:r>
              <a:rPr lang="nl-BE" sz="3200" b="1" dirty="0">
                <a:solidFill>
                  <a:schemeClr val="tx2">
                    <a:lumMod val="75000"/>
                  </a:schemeClr>
                </a:solidFill>
              </a:rPr>
              <a:t>tập gõ mười ngón Rapid </a:t>
            </a:r>
            <a:r>
              <a:rPr lang="nl-BE" sz="3200" b="1" dirty="0" smtClean="0">
                <a:solidFill>
                  <a:schemeClr val="tx2">
                    <a:lumMod val="75000"/>
                  </a:schemeClr>
                </a:solidFill>
              </a:rPr>
              <a:t>Typing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Cop.</cp:lastModifiedBy>
  <cp:revision>12</cp:revision>
  <dcterms:created xsi:type="dcterms:W3CDTF">2017-10-18T10:08:50Z</dcterms:created>
  <dcterms:modified xsi:type="dcterms:W3CDTF">2020-11-10T00:47:10Z</dcterms:modified>
</cp:coreProperties>
</file>